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embeddedFontLs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00e7007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9" name="Google Shape;129;g2800e7007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00e700781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800e700781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f1e7748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1f1e7748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f6ba50b3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f6ba50b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00e700781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800e700781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00e70078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800e70078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8ecb2a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18ecb2a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00e70078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800e70078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800e700781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f6c4db6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f6c4db6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3f6c4db609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f6c4db60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f6c4db60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3f6c4db609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ebd09a7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ebd09a7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3ebd09a7f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00e70078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800e70078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00e70078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800e70078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800e700781_0_3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00e70078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800e70078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00e70078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800e70078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ebd09a7f2_1_1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3ebd09a7f2_1_1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f6c4db6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3f6c4db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f2fc242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3f2fc242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00e700781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800e700781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00e70078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800e70078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00e700781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800e700781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29740" y="3161271"/>
            <a:ext cx="8229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950"/>
              <a:buNone/>
              <a:defRPr b="0">
                <a:solidFill>
                  <a:schemeClr val="accent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736288"/>
            <a:ext cx="82296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50"/>
              <a:buFont typeface="Trebuchet MS"/>
              <a:buNone/>
              <a:defRPr sz="4650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3" descr="Title:Closing_Bkgd_2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7424" y="0"/>
            <a:ext cx="6885559" cy="516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White">
  <p:cSld name="1Column_Whi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1950"/>
              <a:buChar char="●"/>
              <a:defRPr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4655360"/>
            <a:ext cx="61044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900" i="0" u="none" strike="noStrike" cap="none">
                <a:solidFill>
                  <a:srgbClr val="75767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1000" y="4566258"/>
            <a:ext cx="1464751" cy="30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29740" y="3161271"/>
            <a:ext cx="8229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950"/>
              <a:buNone/>
              <a:defRPr b="0">
                <a:solidFill>
                  <a:schemeClr val="accent1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57200" y="736288"/>
            <a:ext cx="82296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50"/>
              <a:buFont typeface="Trebuchet MS"/>
              <a:buNone/>
              <a:defRPr sz="4650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6" descr="Title:Closing_Bkgd_2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7424" y="0"/>
            <a:ext cx="6885559" cy="516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White">
  <p:cSld name="1Column_Whi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1950"/>
              <a:buChar char="•"/>
              <a:defRPr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4655360"/>
            <a:ext cx="61044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900" i="0" u="none" strike="noStrike" cap="none">
                <a:solidFill>
                  <a:srgbClr val="75767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1000" y="4566258"/>
            <a:ext cx="1464751" cy="30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Grey">
  <p:cSld name="1Column_Gre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0" y="10160"/>
            <a:ext cx="9144000" cy="5143500"/>
          </a:xfrm>
          <a:prstGeom prst="rect">
            <a:avLst/>
          </a:prstGeom>
          <a:solidFill>
            <a:srgbClr val="E6E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1950"/>
              <a:buChar char="•"/>
              <a:defRPr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4655360"/>
            <a:ext cx="61044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900" i="0" u="none" strike="noStrike" cap="none">
                <a:solidFill>
                  <a:srgbClr val="75767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1000" y="4566258"/>
            <a:ext cx="1464751" cy="30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Maroon">
  <p:cSld name="1Column_Maro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1016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lt2"/>
              </a:buClr>
              <a:buSzPts val="1950"/>
              <a:buFont typeface="Arial"/>
              <a:buChar char="•"/>
              <a:defRPr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4655360"/>
            <a:ext cx="61044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82" name="Google Shape;82;p19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358" y="4565090"/>
            <a:ext cx="1470443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457200" y="4624921"/>
            <a:ext cx="45657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45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736288"/>
            <a:ext cx="8229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  <a:defRPr sz="3600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457200" y="2032398"/>
            <a:ext cx="82296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950"/>
              <a:buNone/>
              <a:defRPr>
                <a:solidFill>
                  <a:schemeClr val="accent1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228600" algn="l" rtl="0">
              <a:spcBef>
                <a:spcPts val="432"/>
              </a:spcBef>
              <a:spcAft>
                <a:spcPts val="0"/>
              </a:spcAft>
              <a:buSzPts val="1650"/>
              <a:buNone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457201" y="3571054"/>
            <a:ext cx="8229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350"/>
              <a:buNone/>
              <a:defRPr sz="1350" b="0">
                <a:solidFill>
                  <a:srgbClr val="75787B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33375" algn="l" rtl="0">
              <a:spcBef>
                <a:spcPts val="432"/>
              </a:spcBef>
              <a:spcAft>
                <a:spcPts val="0"/>
              </a:spcAft>
              <a:buSzPts val="165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20" descr="Title:Closing_Bkgd_2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7424" y="0"/>
            <a:ext cx="6885559" cy="516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429740" y="3161271"/>
            <a:ext cx="8229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950"/>
              <a:buNone/>
              <a:defRPr b="0">
                <a:solidFill>
                  <a:schemeClr val="accent1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457200" y="736288"/>
            <a:ext cx="82296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50"/>
              <a:buFont typeface="Trebuchet MS"/>
              <a:buNone/>
              <a:defRPr sz="4650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2" descr="Title:Closing_Bkgd_2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7424" y="0"/>
            <a:ext cx="6885559" cy="516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White">
  <p:cSld name="1Column_Whi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1950"/>
              <a:buChar char="•"/>
              <a:defRPr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dt" idx="10"/>
          </p:nvPr>
        </p:nvSpPr>
        <p:spPr>
          <a:xfrm>
            <a:off x="457200" y="4655360"/>
            <a:ext cx="61044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900" i="0" u="none" strike="noStrike" cap="none">
                <a:solidFill>
                  <a:srgbClr val="75767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1000" y="4566258"/>
            <a:ext cx="1464751" cy="30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Grey">
  <p:cSld name="1Column_Gre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0" y="10160"/>
            <a:ext cx="9144000" cy="5143500"/>
          </a:xfrm>
          <a:prstGeom prst="rect">
            <a:avLst/>
          </a:prstGeom>
          <a:solidFill>
            <a:srgbClr val="E6E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1950"/>
              <a:buChar char="•"/>
              <a:defRPr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_Maroon">
  <p:cSld name="1Column_Maro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/>
        </p:nvSpPr>
        <p:spPr>
          <a:xfrm>
            <a:off x="0" y="1016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2425" algn="l" rtl="0">
              <a:spcBef>
                <a:spcPts val="576"/>
              </a:spcBef>
              <a:spcAft>
                <a:spcPts val="0"/>
              </a:spcAft>
              <a:buClr>
                <a:schemeClr val="lt2"/>
              </a:buClr>
              <a:buSzPts val="1950"/>
              <a:buFont typeface="Arial"/>
              <a:buChar char="•"/>
              <a:defRPr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dt" idx="10"/>
          </p:nvPr>
        </p:nvSpPr>
        <p:spPr>
          <a:xfrm>
            <a:off x="457200" y="4655360"/>
            <a:ext cx="61044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10" name="Google Shape;110;p25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358" y="4565090"/>
            <a:ext cx="1470443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457200" y="4624921"/>
            <a:ext cx="45657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45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736288"/>
            <a:ext cx="8229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  <a:defRPr sz="3600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457200" y="2032398"/>
            <a:ext cx="82296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950"/>
              <a:buNone/>
              <a:defRPr>
                <a:solidFill>
                  <a:schemeClr val="accent1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228600" algn="l" rtl="0">
              <a:spcBef>
                <a:spcPts val="432"/>
              </a:spcBef>
              <a:spcAft>
                <a:spcPts val="0"/>
              </a:spcAft>
              <a:buSzPts val="1650"/>
              <a:buNone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457201" y="3571054"/>
            <a:ext cx="8229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76"/>
              </a:spcBef>
              <a:spcAft>
                <a:spcPts val="0"/>
              </a:spcAft>
              <a:buSzPts val="1350"/>
              <a:buNone/>
              <a:defRPr sz="1350" b="0">
                <a:solidFill>
                  <a:srgbClr val="75787B"/>
                </a:solidFill>
              </a:defRPr>
            </a:lvl1pPr>
            <a:lvl2pPr marL="914400" lvl="1" indent="-342900" algn="l" rtl="0">
              <a:spcBef>
                <a:spcPts val="504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33375" algn="l" rtl="0">
              <a:spcBef>
                <a:spcPts val="432"/>
              </a:spcBef>
              <a:spcAft>
                <a:spcPts val="0"/>
              </a:spcAft>
              <a:buSzPts val="165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26" descr="Title:Closing_Bkgd_2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7424" y="0"/>
            <a:ext cx="6885559" cy="516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1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150"/>
              <a:buFont typeface="Raleway"/>
              <a:buChar char="•"/>
              <a:defRPr sz="215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55600" algn="l" rtl="0">
              <a:spcBef>
                <a:spcPts val="50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-"/>
              <a:defRPr sz="20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46075" algn="l" rtl="0"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1850"/>
              <a:buFont typeface="Raleway"/>
              <a:buChar char="•"/>
              <a:defRPr sz="185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-"/>
              <a:defRPr sz="17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125" algn="l" rtl="0"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150"/>
              <a:buFont typeface="Raleway"/>
              <a:buChar char="•"/>
              <a:defRPr sz="215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55600" algn="l" rtl="0">
              <a:spcBef>
                <a:spcPts val="50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-"/>
              <a:defRPr sz="20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46075" algn="l" rtl="0"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1850"/>
              <a:buFont typeface="Raleway"/>
              <a:buChar char="•"/>
              <a:defRPr sz="185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-"/>
              <a:defRPr sz="17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  <a:defRPr sz="17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ph.umn.edu/cph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429750" y="3466079"/>
            <a:ext cx="82296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5"/>
              <a:buNone/>
            </a:pPr>
            <a:r>
              <a:rPr lang="en" sz="175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Nikki Weiss, PhD</a:t>
            </a:r>
            <a:endParaRPr sz="175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5"/>
              <a:buNone/>
            </a:pPr>
            <a:r>
              <a:rPr lang="en" sz="175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Researcher, Center for Public Health Systems</a:t>
            </a:r>
            <a:endParaRPr sz="175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5"/>
              <a:buNone/>
            </a:pPr>
            <a:r>
              <a:rPr lang="en" sz="175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Division of Health Policy and Management</a:t>
            </a:r>
            <a:endParaRPr sz="175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5"/>
              <a:buNone/>
            </a:pPr>
            <a:r>
              <a:rPr lang="en" sz="175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University of Minnesota School of Public Health</a:t>
            </a:r>
            <a:endParaRPr sz="175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457200" y="1284475"/>
            <a:ext cx="82296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40"/>
              <a:buFont typeface="Trebuchet MS"/>
              <a:buNone/>
            </a:pPr>
            <a:r>
              <a:rPr lang="en" sz="3584">
                <a:latin typeface="Raleway"/>
                <a:ea typeface="Raleway"/>
                <a:cs typeface="Raleway"/>
                <a:sym typeface="Raleway"/>
              </a:rPr>
              <a:t>Understanding Community and Staff Perspectives Using Qualitative Approaches</a:t>
            </a:r>
            <a:endParaRPr sz="3584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/>
          <p:nvPr/>
        </p:nvSpPr>
        <p:spPr>
          <a:xfrm>
            <a:off x="6062175" y="3667075"/>
            <a:ext cx="2653200" cy="107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8"/>
          <p:cNvSpPr/>
          <p:nvPr/>
        </p:nvSpPr>
        <p:spPr>
          <a:xfrm>
            <a:off x="6784275" y="2295475"/>
            <a:ext cx="1269600" cy="52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6784275" y="923875"/>
            <a:ext cx="1269600" cy="520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Types of content 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p38"/>
          <p:cNvSpPr txBox="1"/>
          <p:nvPr/>
        </p:nvSpPr>
        <p:spPr>
          <a:xfrm>
            <a:off x="136500" y="4742200"/>
            <a:ext cx="52575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Johnson and Christensen (2020); Elo and Kyngäs (2008)</a:t>
            </a:r>
            <a:endParaRPr sz="15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8"/>
          <p:cNvSpPr txBox="1">
            <a:spLocks noGrp="1"/>
          </p:cNvSpPr>
          <p:nvPr>
            <p:ph type="body" idx="1"/>
          </p:nvPr>
        </p:nvSpPr>
        <p:spPr>
          <a:xfrm>
            <a:off x="457200" y="1032700"/>
            <a:ext cx="5469900" cy="41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000" b="1"/>
              <a:t>Inductive</a:t>
            </a:r>
            <a:r>
              <a:rPr lang="en" sz="2000"/>
              <a:t>: “bottom-up” coding</a:t>
            </a: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/>
          </a:p>
        </p:txBody>
      </p:sp>
      <p:sp>
        <p:nvSpPr>
          <p:cNvPr id="193" name="Google Shape;193;p38"/>
          <p:cNvSpPr txBox="1"/>
          <p:nvPr/>
        </p:nvSpPr>
        <p:spPr>
          <a:xfrm>
            <a:off x="6024425" y="3736050"/>
            <a:ext cx="2653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Observations from transcripts</a:t>
            </a:r>
            <a:endParaRPr sz="21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8"/>
          <p:cNvSpPr txBox="1"/>
          <p:nvPr/>
        </p:nvSpPr>
        <p:spPr>
          <a:xfrm>
            <a:off x="6062175" y="2282575"/>
            <a:ext cx="2653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Codes</a:t>
            </a:r>
            <a:endParaRPr sz="21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6092475" y="898075"/>
            <a:ext cx="2653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Themes</a:t>
            </a:r>
            <a:endParaRPr sz="21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38"/>
          <p:cNvSpPr/>
          <p:nvPr/>
        </p:nvSpPr>
        <p:spPr>
          <a:xfrm flipH="1">
            <a:off x="7391700" y="3009125"/>
            <a:ext cx="130200" cy="520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38"/>
          <p:cNvSpPr/>
          <p:nvPr/>
        </p:nvSpPr>
        <p:spPr>
          <a:xfrm flipH="1">
            <a:off x="7391700" y="1637525"/>
            <a:ext cx="130200" cy="520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457200" y="1032700"/>
            <a:ext cx="54699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Codes are derived from the data and are created as the coder moves through the transcript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Specific → general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Less likely to be influenced by expectations of the coder than deductive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Ex: going line by line and adding codes to each based on quotes → AKA “open” coding</a:t>
            </a: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/>
          <p:nvPr/>
        </p:nvSpPr>
        <p:spPr>
          <a:xfrm>
            <a:off x="6566025" y="893625"/>
            <a:ext cx="1106700" cy="55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9"/>
          <p:cNvSpPr/>
          <p:nvPr/>
        </p:nvSpPr>
        <p:spPr>
          <a:xfrm>
            <a:off x="6566025" y="2265225"/>
            <a:ext cx="1106700" cy="55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Types of content 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136500" y="4742200"/>
            <a:ext cx="88710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Johnson and Christensen (2020); Elo and Kyngäs (2008)</a:t>
            </a:r>
            <a:endParaRPr sz="15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032700"/>
            <a:ext cx="4464900" cy="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1000"/>
              </a:spcAft>
              <a:buNone/>
            </a:pPr>
            <a:r>
              <a:rPr lang="en" sz="2000" b="1"/>
              <a:t>Deductive</a:t>
            </a:r>
            <a:r>
              <a:rPr lang="en" sz="2000"/>
              <a:t>: “top-down” coding</a:t>
            </a:r>
            <a:endParaRPr sz="2300"/>
          </a:p>
        </p:txBody>
      </p:sp>
      <p:sp>
        <p:nvSpPr>
          <p:cNvPr id="208" name="Google Shape;208;p39"/>
          <p:cNvSpPr/>
          <p:nvPr/>
        </p:nvSpPr>
        <p:spPr>
          <a:xfrm>
            <a:off x="5757375" y="3667075"/>
            <a:ext cx="2653200" cy="107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5719625" y="3736050"/>
            <a:ext cx="2653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Observations from transcripts</a:t>
            </a:r>
            <a:endParaRPr sz="21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5795825" y="2265225"/>
            <a:ext cx="2653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Codes</a:t>
            </a:r>
            <a:endParaRPr sz="21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5795825" y="919075"/>
            <a:ext cx="26532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Themes</a:t>
            </a:r>
            <a:endParaRPr sz="21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39"/>
          <p:cNvSpPr/>
          <p:nvPr/>
        </p:nvSpPr>
        <p:spPr>
          <a:xfrm rot="10800000" flipH="1">
            <a:off x="7086892" y="1637533"/>
            <a:ext cx="129900" cy="520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39"/>
          <p:cNvSpPr/>
          <p:nvPr/>
        </p:nvSpPr>
        <p:spPr>
          <a:xfrm rot="10800000" flipH="1">
            <a:off x="7086892" y="2983708"/>
            <a:ext cx="129900" cy="520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457200" y="984638"/>
            <a:ext cx="44649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Codes are created before the coding process begins based on themes that are expected to appear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General → specific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Less time-consuming than inductive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Ex: start with pre-determined codebook and apply to transcripts</a:t>
            </a: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Types of content 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457200" y="1032700"/>
            <a:ext cx="48393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300" b="1"/>
              <a:t>Iterative mix</a:t>
            </a:r>
            <a:endParaRPr sz="2300" b="1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Coding first round: list of deductive codes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Between rounds: emergent themes grouped into a “noteworthy” category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Coding second round:  examine “noteworthy” category for emergent themes</a:t>
            </a:r>
            <a:endParaRPr sz="2000"/>
          </a:p>
        </p:txBody>
      </p:sp>
      <p:sp>
        <p:nvSpPr>
          <p:cNvPr id="221" name="Google Shape;221;p40"/>
          <p:cNvSpPr txBox="1"/>
          <p:nvPr/>
        </p:nvSpPr>
        <p:spPr>
          <a:xfrm>
            <a:off x="71400" y="4762125"/>
            <a:ext cx="52251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Johnson and Christensen (2020); Elo and Kyngäs (2008)</a:t>
            </a:r>
            <a:endParaRPr sz="155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2" name="Google Shape;222;p40" descr="Screenshot of NVivo codebook, with codes and nodes"/>
          <p:cNvPicPr preferRelativeResize="0"/>
          <p:nvPr/>
        </p:nvPicPr>
        <p:blipFill rotWithShape="1">
          <a:blip r:embed="rId3">
            <a:alphaModFix/>
          </a:blip>
          <a:srcRect l="28913" t="45402" r="43107" b="15960"/>
          <a:stretch/>
        </p:blipFill>
        <p:spPr>
          <a:xfrm>
            <a:off x="5237550" y="1503775"/>
            <a:ext cx="3906451" cy="30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Types of qualitative research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1"/>
          </p:nvPr>
        </p:nvSpPr>
        <p:spPr>
          <a:xfrm>
            <a:off x="457200" y="1032701"/>
            <a:ext cx="82296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100" b="1"/>
              <a:t>Before we get to content analysis for our research question, we have to obtain qual data:</a:t>
            </a:r>
            <a:endParaRPr sz="2100" b="1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Structured interviews</a:t>
            </a:r>
            <a:r>
              <a:rPr lang="en" sz="2100"/>
              <a:t>: every participant receives the exact same questions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Semi-structured interviews</a:t>
            </a:r>
            <a:r>
              <a:rPr lang="en" sz="2100"/>
              <a:t>: an interview guide is used but the interviewer can add questions in response to noteworthy responses of the participant (to follow up on a topic)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Unstructured interviews</a:t>
            </a:r>
            <a:r>
              <a:rPr lang="en" sz="2100"/>
              <a:t>: no interview guide is used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Focus groups</a:t>
            </a:r>
            <a:r>
              <a:rPr lang="en" sz="2100"/>
              <a:t>: facilitator asks questions of a group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Ethnography</a:t>
            </a:r>
            <a:r>
              <a:rPr lang="en" sz="2100"/>
              <a:t>: anthropological investigation in which </a:t>
            </a:r>
            <a:r>
              <a:rPr lang="en" sz="2100" i="1"/>
              <a:t>participant observation</a:t>
            </a:r>
            <a:r>
              <a:rPr lang="en" sz="2100"/>
              <a:t> is the main method (i.e. shadowing the participant as they go about their everyday life)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en" sz="3400"/>
              <a:t>Identifying workplace/workforce issues to examine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457200" y="1445475"/>
            <a:ext cx="8229600" cy="322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76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How do you pick what issue to examine? Knowing your question will help guide what type of qual method is the best fit (more on this the next slide).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</a:t>
            </a:r>
            <a:r>
              <a:rPr lang="en" sz="2000"/>
              <a:t>f turnover is </a:t>
            </a:r>
            <a:r>
              <a:rPr lang="en"/>
              <a:t>high</a:t>
            </a:r>
            <a:r>
              <a:rPr lang="en" sz="2000"/>
              <a:t> at your workplace, then perhaps you</a:t>
            </a:r>
            <a:r>
              <a:rPr lang="en"/>
              <a:t>’re interested in</a:t>
            </a:r>
            <a:r>
              <a:rPr lang="en" sz="2000"/>
              <a:t> determin</a:t>
            </a:r>
            <a:r>
              <a:rPr lang="en"/>
              <a:t>ing</a:t>
            </a:r>
            <a:r>
              <a:rPr lang="en" sz="2000"/>
              <a:t> what factors are affecting retention.</a:t>
            </a:r>
            <a:r>
              <a:rPr lang="en"/>
              <a:t> You may consider </a:t>
            </a:r>
            <a:r>
              <a:rPr lang="en" sz="2000"/>
              <a:t>exit interviews with those leaving and/or focus groups with those still on staff.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recruitment is challenging, you might want to learn what prevents people from applying. You may consider focus groups with recent graduates or students close to graduating.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en" sz="3400"/>
              <a:t>How do you decide which type of qualitative research is right for your research question?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1"/>
          </p:nvPr>
        </p:nvSpPr>
        <p:spPr>
          <a:xfrm>
            <a:off x="457200" y="1445475"/>
            <a:ext cx="8229600" cy="322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76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Resources available</a:t>
            </a:r>
            <a:r>
              <a:rPr lang="en" sz="2000"/>
              <a:t>, such as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Money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Time (e.g., how much time do you have available for analysis?)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Expertise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Feasibility of recruitment </a:t>
            </a:r>
            <a:r>
              <a:rPr lang="en" sz="2000"/>
              <a:t>(i.e., if recruitment is difficult, you may not want to select focus groups); </a:t>
            </a:r>
            <a:r>
              <a:rPr lang="en" sz="2000" i="1"/>
              <a:t>and</a:t>
            </a:r>
            <a:endParaRPr sz="2000" i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Sensitivity of the research question</a:t>
            </a:r>
            <a:r>
              <a:rPr lang="en" sz="2000"/>
              <a:t> → some folks may not feel comfortable sharing certain information in large groups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rPr>
              <a:t>Brainstorming </a:t>
            </a:r>
            <a:endParaRPr sz="3400"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Which type of qualitative research is right for your scenario?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Think of your research question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Brainstorm how you would use qualitative research methods to answer this question, including pros/cons of each type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Brainstorm the questions you would ask to participants when using your methodology to answer your scenario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rPr>
              <a:t>Codebook</a:t>
            </a:r>
            <a:endParaRPr sz="3400"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457200" y="956501"/>
            <a:ext cx="8229600" cy="35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Before you can perform deductive or iterative content analysis on a transcript, you need to create a codebook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Codebook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: list of themes that are likely to appear in participants’ responses, as well as the definitions of those themes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Codebooks are often created before interviews begin (deductive), though they can be modified during the coding process (iterative)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i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rPr>
              <a:t>Codebook</a:t>
            </a:r>
            <a:endParaRPr sz="3400"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457200" y="1032700"/>
            <a:ext cx="8686800" cy="332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latin typeface="Raleway"/>
                <a:ea typeface="Raleway"/>
                <a:cs typeface="Raleway"/>
                <a:sym typeface="Raleway"/>
              </a:rPr>
              <a:t>Example</a:t>
            </a:r>
            <a:endParaRPr sz="20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i="1">
                <a:latin typeface="Raleway"/>
                <a:ea typeface="Raleway"/>
                <a:cs typeface="Raleway"/>
                <a:sym typeface="Raleway"/>
              </a:rPr>
              <a:t>Survey question: What factors about your job, if any, make you consider leaving your current position?</a:t>
            </a:r>
            <a:endParaRPr sz="2000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Step 1: Brainstorm what answers respondents might give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Raleway"/>
              <a:buChar char="-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Pay, benefits, work/life balance, no growth opportunity, toxicity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Step 2: Define each of these themes → these are your codes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Raleway"/>
              <a:buChar char="-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E.g. 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No opportunity for growth: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use this code for when participants discuss a lack of growth and development opportunities or a lack of training opportunities at their current workplace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rPr>
              <a:t>Key takeaways</a:t>
            </a:r>
            <a:endParaRPr sz="3400"/>
          </a:p>
        </p:txBody>
      </p:sp>
      <p:sp>
        <p:nvSpPr>
          <p:cNvPr id="268" name="Google Shape;268;p47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Reflect on biases that you bring to the table;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Continue to show up if the goal is to make and maintain long-term relationships;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Qualitative analysis has its pros and cons (also true of each subtype of qualitative research);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Content analysis can be inductive, deductive, or a mix; </a:t>
            </a:r>
            <a:r>
              <a:rPr lang="en" sz="20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Which type of qualitative analysis you choose should be based on the unique needs of your organization.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About your instructor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1"/>
          </p:nvPr>
        </p:nvSpPr>
        <p:spPr>
          <a:xfrm>
            <a:off x="3831525" y="1032700"/>
            <a:ext cx="48552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300" b="1"/>
              <a:t>Nikki Weiss, PhD</a:t>
            </a:r>
            <a:endParaRPr sz="23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 i="1"/>
              <a:t>Biocultural anthropologist and evaluator</a:t>
            </a:r>
            <a:endParaRPr sz="2300" i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300"/>
              <a:t>Ethnography, qualitative research, health equity, disability justice</a:t>
            </a:r>
            <a:endParaRPr sz="2300"/>
          </a:p>
        </p:txBody>
      </p:sp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t="12922"/>
          <a:stretch/>
        </p:blipFill>
        <p:spPr>
          <a:xfrm>
            <a:off x="457200" y="1117225"/>
            <a:ext cx="2983749" cy="346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125" y="3234400"/>
            <a:ext cx="4421899" cy="16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rPr>
              <a:t>References</a:t>
            </a:r>
            <a:endParaRPr sz="3400"/>
          </a:p>
        </p:txBody>
      </p:sp>
      <p:sp>
        <p:nvSpPr>
          <p:cNvPr id="275" name="Google Shape;275;p48"/>
          <p:cNvSpPr txBox="1">
            <a:spLocks noGrp="1"/>
          </p:cNvSpPr>
          <p:nvPr>
            <p:ph type="body" idx="1"/>
          </p:nvPr>
        </p:nvSpPr>
        <p:spPr>
          <a:xfrm>
            <a:off x="457200" y="1032691"/>
            <a:ext cx="8229600" cy="332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Elo S, Kyngäs H. 2008. The qualitative content analysis process. Journal of Advanced Nursing 62(1):107-115.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Johnson RB, Christensen L. Educational research: Quantitative, qualitative, and mixed approaches. 7th ed. SAGE Publications, Inc.; 2020.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dt" idx="10"/>
          </p:nvPr>
        </p:nvSpPr>
        <p:spPr>
          <a:xfrm>
            <a:off x="457200" y="4624921"/>
            <a:ext cx="45657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Regents of the University of Minnesota. All rights reserved. The University of Minnesota is an equal opportunity </a:t>
            </a:r>
            <a:br>
              <a:rPr lang="en"/>
            </a:br>
            <a:r>
              <a:rPr lang="en"/>
              <a:t>educator and employer. This material is available in alternative formats upon request. Direct requests to 612-624-6669.</a:t>
            </a:r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title"/>
          </p:nvPr>
        </p:nvSpPr>
        <p:spPr>
          <a:xfrm>
            <a:off x="457200" y="736288"/>
            <a:ext cx="8229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457201" y="3723454"/>
            <a:ext cx="8229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"/>
              <a:t>Learn more: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sph.umn.edu/cphs</a:t>
            </a:r>
            <a:r>
              <a:rPr lang="en"/>
              <a:t> </a:t>
            </a:r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body" idx="1"/>
          </p:nvPr>
        </p:nvSpPr>
        <p:spPr>
          <a:xfrm>
            <a:off x="457200" y="2032401"/>
            <a:ext cx="82296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8"/>
              <a:buFont typeface="Arial"/>
              <a:buNone/>
            </a:pPr>
            <a:r>
              <a:rPr lang="en" sz="1927" b="1"/>
              <a:t>Nikki Weiss, PhD </a:t>
            </a:r>
            <a:endParaRPr sz="1927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8"/>
              <a:buFont typeface="Arial"/>
              <a:buNone/>
            </a:pPr>
            <a:endParaRPr sz="1927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8"/>
              <a:buNone/>
            </a:pPr>
            <a:endParaRPr sz="1927" i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8"/>
              <a:buNone/>
            </a:pPr>
            <a:r>
              <a:rPr lang="en" sz="1927" i="1"/>
              <a:t>This presentation brought to you by:</a:t>
            </a:r>
            <a:endParaRPr sz="1927" i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8"/>
              <a:buNone/>
            </a:pPr>
            <a:r>
              <a:rPr lang="en" sz="1927" b="1" i="1"/>
              <a:t>The Center for Public Health Systems and the Consortium for Workforce Research in Public Health</a:t>
            </a:r>
            <a:endParaRPr sz="1927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Presentation outline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457200" y="1032700"/>
            <a:ext cx="85095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/>
              <a:t>Quantitative vs qualitative research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Connection between qual data and leadership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/>
              <a:t>Community engagement “dos” and “don’ts”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Basics of qualitative research</a:t>
            </a:r>
            <a:endParaRPr sz="2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Types of content analysis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Inductive vs deductive vs iterative mix</a:t>
            </a:r>
            <a:endParaRPr sz="2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" sz="2100"/>
              <a:t>Types of qualitative research</a:t>
            </a:r>
            <a:endParaRPr sz="2100"/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" sz="2100"/>
              <a:t>Structured vs semi-structured vs unstructured interviews, focus groups, ethnography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/>
              <a:t>Identifying workplace/workforce issues to examine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aleway"/>
              <a:buChar char="-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Which type of qual </a:t>
            </a:r>
            <a:r>
              <a:rPr lang="en" sz="2100"/>
              <a:t>method </a:t>
            </a: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is right for your question?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Objectives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52" name="Google Shape;152;p32"/>
          <p:cNvSpPr txBox="1">
            <a:spLocks noGrp="1"/>
          </p:cNvSpPr>
          <p:nvPr>
            <p:ph type="body" idx="1"/>
          </p:nvPr>
        </p:nvSpPr>
        <p:spPr>
          <a:xfrm>
            <a:off x="457200" y="1032701"/>
            <a:ext cx="8229600" cy="36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76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Describe how qualitative data can help us become better leaders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Explain basic differences between qualitative data collection methods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Discuss factors that influence what type of data collection method you should use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" sz="2000"/>
              <a:t>Identify 2-3 components for an effective codebook for interview questions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Quantitative vs qualitative research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1"/>
          </p:nvPr>
        </p:nvSpPr>
        <p:spPr>
          <a:xfrm>
            <a:off x="457200" y="1032701"/>
            <a:ext cx="82296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576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Quantitative data: </a:t>
            </a:r>
            <a:r>
              <a:rPr lang="en" sz="2100"/>
              <a:t>number-based data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Tends to be more feasibly replicable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Often analyzed via statistics to determine if significant differences exist or not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Ex: survey data ranking job satisfaction on a scale of 1-5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Ex: workforce number estimates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 b="1"/>
              <a:t>Qualitative data</a:t>
            </a:r>
            <a:r>
              <a:rPr lang="en" sz="2100"/>
              <a:t>: experience- and narrative-based data 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Results more likely to differ between researchers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Not used with statistics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Questions are often open-ended (not Y/N or MC)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Ex: survey data discussing job satisfaction using open-ended questions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en" sz="3400"/>
              <a:t>What is the connection between qualitative data and leadership?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457200" y="1445475"/>
            <a:ext cx="8229600" cy="358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100" b="1"/>
              <a:t>Some other connections:</a:t>
            </a:r>
            <a:endParaRPr sz="2100" b="1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Connect to the Learning Agenda for Systems Change in terms of soliciting community input and multiple perspectives to define systems/organizational challenges and corresponding visions;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Build off of our last session on community engagement;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Align with ideas of adaptive leadership in terms of listening, and trying to determine root causes of issues to address; </a:t>
            </a:r>
            <a:r>
              <a:rPr lang="en" sz="2100" i="1"/>
              <a:t>and</a:t>
            </a:r>
            <a:endParaRPr sz="2100" i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Address workforce issues (more on this later).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Community engagement: do this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457200" y="1032701"/>
            <a:ext cx="82296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200" b="1"/>
              <a:t>Do:</a:t>
            </a:r>
            <a:endParaRPr sz="2200" b="1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Conduct background research beforehand;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Recognize that some research questions are better examined by people who have a different positionality/identity than you;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Understand that cultural humility (acknowledging you’ll never know everything and being open to learning) is arguably more important than cultural competency (knowing facts/traditions about a particular culture), as the latter is impossible to attain for all cultures; </a:t>
            </a:r>
            <a:r>
              <a:rPr lang="en" sz="2000" i="1"/>
              <a:t>and</a:t>
            </a:r>
            <a:endParaRPr sz="2000" i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Reflect on biases that you bring to the table.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00"/>
              <a:t>Community engagement: don’t do this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36"/>
          <p:cNvSpPr txBox="1">
            <a:spLocks noGrp="1"/>
          </p:cNvSpPr>
          <p:nvPr>
            <p:ph type="body" idx="1"/>
          </p:nvPr>
        </p:nvSpPr>
        <p:spPr>
          <a:xfrm>
            <a:off x="457200" y="1032701"/>
            <a:ext cx="82296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6"/>
              </a:spcBef>
              <a:spcAft>
                <a:spcPts val="0"/>
              </a:spcAft>
              <a:buNone/>
            </a:pPr>
            <a:r>
              <a:rPr lang="en" sz="2300"/>
              <a:t>Do </a:t>
            </a:r>
            <a:r>
              <a:rPr lang="en" sz="2300" b="1"/>
              <a:t>not</a:t>
            </a:r>
            <a:r>
              <a:rPr lang="en" sz="2300"/>
              <a:t>:</a:t>
            </a:r>
            <a:endParaRPr sz="23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Reach out to communities with half-baked ideas or plans that might fall through. The last thing you want to do is establish a connection only to break it → this won’t establish trust and long-term relationships;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Dwell on missteps or mistakes you have made. Apologize once, move on, and do better next time; </a:t>
            </a:r>
            <a:r>
              <a:rPr lang="en" sz="2200" i="1"/>
              <a:t>and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Answer questions from participants if you don’t know the answer. Instead, offer to find out and get back to them.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title"/>
          </p:nvPr>
        </p:nvSpPr>
        <p:spPr>
          <a:xfrm>
            <a:off x="457200" y="339876"/>
            <a:ext cx="82296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en" sz="3400"/>
              <a:t>Qualitative research basics: content 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1"/>
          </p:nvPr>
        </p:nvSpPr>
        <p:spPr>
          <a:xfrm>
            <a:off x="457200" y="1032701"/>
            <a:ext cx="8229600" cy="36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76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Content analysis</a:t>
            </a:r>
            <a:r>
              <a:rPr lang="en" sz="2000"/>
              <a:t>: assigning labels (“codes”) to ideas in qualitative transcripts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Pros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Not all phenomena can be captured by quantitative data, and qual data helps represent these situations. They tell the story of complex realities that can’t easily be represented by numbers.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Can enrich and complement quant data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Can be time-consuming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Often difficult to replicate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Stigmatized as a lesser science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h-powerpoint-v3">
  <a:themeElements>
    <a:clrScheme name="SPH_ColorPalette_3">
      <a:dk1>
        <a:srgbClr val="000000"/>
      </a:dk1>
      <a:lt1>
        <a:srgbClr val="FFFFFF"/>
      </a:lt1>
      <a:dk2>
        <a:srgbClr val="7A0019"/>
      </a:dk2>
      <a:lt2>
        <a:srgbClr val="FFCC3F"/>
      </a:lt2>
      <a:accent1>
        <a:srgbClr val="75787B"/>
      </a:accent1>
      <a:accent2>
        <a:srgbClr val="D0D0CE"/>
      </a:accent2>
      <a:accent3>
        <a:srgbClr val="236192"/>
      </a:accent3>
      <a:accent4>
        <a:srgbClr val="E04E39"/>
      </a:accent4>
      <a:accent5>
        <a:srgbClr val="006A52"/>
      </a:accent5>
      <a:accent6>
        <a:srgbClr val="D45D00"/>
      </a:accent6>
      <a:hlink>
        <a:srgbClr val="5BC2FF"/>
      </a:hlink>
      <a:folHlink>
        <a:srgbClr val="A4D6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h-powerpoint-v3">
  <a:themeElements>
    <a:clrScheme name="SPH_ColorPalette_3">
      <a:dk1>
        <a:srgbClr val="000000"/>
      </a:dk1>
      <a:lt1>
        <a:srgbClr val="FFFFFF"/>
      </a:lt1>
      <a:dk2>
        <a:srgbClr val="7A0019"/>
      </a:dk2>
      <a:lt2>
        <a:srgbClr val="FFCC3F"/>
      </a:lt2>
      <a:accent1>
        <a:srgbClr val="75787B"/>
      </a:accent1>
      <a:accent2>
        <a:srgbClr val="D0D0CE"/>
      </a:accent2>
      <a:accent3>
        <a:srgbClr val="236192"/>
      </a:accent3>
      <a:accent4>
        <a:srgbClr val="E04E39"/>
      </a:accent4>
      <a:accent5>
        <a:srgbClr val="006A52"/>
      </a:accent5>
      <a:accent6>
        <a:srgbClr val="D45D00"/>
      </a:accent6>
      <a:hlink>
        <a:srgbClr val="5BC2FF"/>
      </a:hlink>
      <a:folHlink>
        <a:srgbClr val="A4D6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Microsoft Office PowerPoint</Application>
  <PresentationFormat>On-screen Show (16:9)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Raleway</vt:lpstr>
      <vt:lpstr>Trebuchet MS</vt:lpstr>
      <vt:lpstr>Arial</vt:lpstr>
      <vt:lpstr>Simple Light</vt:lpstr>
      <vt:lpstr>sph-powerpoint-v3</vt:lpstr>
      <vt:lpstr>sph-powerpoint-v3</vt:lpstr>
      <vt:lpstr>Understanding Community and Staff Perspectives Using Qualitative Approaches</vt:lpstr>
      <vt:lpstr>About your instructor</vt:lpstr>
      <vt:lpstr>Presentation outline</vt:lpstr>
      <vt:lpstr>Objectives</vt:lpstr>
      <vt:lpstr>Quantitative vs qualitative research</vt:lpstr>
      <vt:lpstr>What is the connection between qualitative data and leadership?</vt:lpstr>
      <vt:lpstr>Community engagement: do this</vt:lpstr>
      <vt:lpstr>Community engagement: don’t do this</vt:lpstr>
      <vt:lpstr>Qualitative research basics: content analysis</vt:lpstr>
      <vt:lpstr>Types of content analysis</vt:lpstr>
      <vt:lpstr>Types of content analysis</vt:lpstr>
      <vt:lpstr>Types of content analysis</vt:lpstr>
      <vt:lpstr>Types of qualitative research</vt:lpstr>
      <vt:lpstr>Identifying workplace/workforce issues to examine</vt:lpstr>
      <vt:lpstr>How do you decide which type of qualitative research is right for your research question?</vt:lpstr>
      <vt:lpstr>Brainstorming </vt:lpstr>
      <vt:lpstr>Codebook</vt:lpstr>
      <vt:lpstr>Codebook</vt:lpstr>
      <vt:lpstr>Key takeaways</vt:lpstr>
      <vt:lpstr>References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2025-04-21T17:26:26Z</dcterms:modified>
</cp:coreProperties>
</file>